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7" r:id="rId4"/>
    <p:sldId id="272" r:id="rId5"/>
    <p:sldId id="278" r:id="rId6"/>
    <p:sldId id="258" r:id="rId7"/>
    <p:sldId id="257" r:id="rId8"/>
    <p:sldId id="273" r:id="rId9"/>
    <p:sldId id="265" r:id="rId10"/>
    <p:sldId id="275" r:id="rId11"/>
    <p:sldId id="276" r:id="rId12"/>
    <p:sldId id="259" r:id="rId13"/>
    <p:sldId id="267" r:id="rId14"/>
    <p:sldId id="268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Light"/>
        <a:ea typeface="Avenir Light"/>
        <a:cs typeface="Avenir Light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CBD3E7"/>
          </a:solidFill>
        </a:fill>
      </a:tcStyle>
    </a:wholeTbl>
    <a:band2H>
      <a:tcTxStyle/>
      <a:tcStyle>
        <a:tcBdr/>
        <a:fill>
          <a:solidFill>
            <a:srgbClr val="E7EAF3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381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381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CFDACA"/>
          </a:solidFill>
        </a:fill>
      </a:tcStyle>
    </a:wholeTbl>
    <a:band2H>
      <a:tcTxStyle/>
      <a:tcStyle>
        <a:tcBdr/>
        <a:fill>
          <a:solidFill>
            <a:srgbClr val="E8ED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381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381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E4CCE9"/>
          </a:solidFill>
        </a:fill>
      </a:tcStyle>
    </a:wholeTbl>
    <a:band2H>
      <a:tcTxStyle/>
      <a:tcStyle>
        <a:tcBdr/>
        <a:fill>
          <a:solidFill>
            <a:srgbClr val="F2E7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381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381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A222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2224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381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381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Light"/>
          <a:ea typeface="Avenir Light"/>
          <a:cs typeface="Avenir Light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EA222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solidFill>
            <a:srgbClr val="EA2224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50800" cap="flat">
              <a:solidFill>
                <a:srgbClr val="EA2224"/>
              </a:solidFill>
              <a:prstDash val="solid"/>
              <a:round/>
            </a:ln>
          </a:top>
          <a:bottom>
            <a:ln w="127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EA2224"/>
      </a:tcTxStyle>
      <a:tcStyle>
        <a:tcBdr>
          <a:left>
            <a:ln w="12700" cap="flat">
              <a:solidFill>
                <a:srgbClr val="EA2224"/>
              </a:solidFill>
              <a:prstDash val="solid"/>
              <a:round/>
            </a:ln>
          </a:left>
          <a:right>
            <a:ln w="12700" cap="flat">
              <a:solidFill>
                <a:srgbClr val="EA2224"/>
              </a:solidFill>
              <a:prstDash val="solid"/>
              <a:round/>
            </a:ln>
          </a:right>
          <a:top>
            <a:ln w="12700" cap="flat">
              <a:solidFill>
                <a:srgbClr val="EA2224"/>
              </a:solidFill>
              <a:prstDash val="solid"/>
              <a:round/>
            </a:ln>
          </a:top>
          <a:bottom>
            <a:ln w="25400" cap="flat">
              <a:solidFill>
                <a:srgbClr val="EA2224"/>
              </a:solidFill>
              <a:prstDash val="solid"/>
              <a:round/>
            </a:ln>
          </a:bottom>
          <a:insideH>
            <a:ln w="12700" cap="flat">
              <a:solidFill>
                <a:srgbClr val="EA2224"/>
              </a:solidFill>
              <a:prstDash val="solid"/>
              <a:round/>
            </a:ln>
          </a:insideH>
          <a:insideV>
            <a:ln w="12700" cap="flat">
              <a:solidFill>
                <a:srgbClr val="EA222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8" autoAdjust="0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984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3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None/>
              <a:defRPr sz="2400" cap="all" spc="3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8FF"/>
                </a:solidFill>
              </a:defRPr>
            </a:lvl1pPr>
            <a:lvl2pPr marL="7831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2pPr>
            <a:lvl3pPr marL="12530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3pPr>
            <a:lvl4pPr marL="17229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4pPr>
            <a:lvl5pPr marL="21928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8FF"/>
                </a:solidFill>
              </a:defRPr>
            </a:lvl1pPr>
            <a:lvl2pPr marL="7831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2pPr>
            <a:lvl3pPr marL="12530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3pPr>
            <a:lvl4pPr marL="17229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4pPr>
            <a:lvl5pPr marL="2192866" indent="-313266" algn="ctr">
              <a:spcBef>
                <a:spcPts val="0"/>
              </a:spcBef>
              <a:buClrTx/>
              <a:defRPr sz="2400" cap="all" spc="384">
                <a:solidFill>
                  <a:srgbClr val="55D8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3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14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</p:spPr>
        <p:txBody>
          <a:bodyPr/>
          <a:lstStyle>
            <a:lvl1pPr>
              <a:defRPr sz="4500" spc="72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6311898" y="9258300"/>
            <a:ext cx="352045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33512" y="970804"/>
            <a:ext cx="12701614" cy="2262092"/>
          </a:xfrm>
          <a:prstGeom prst="rect">
            <a:avLst/>
          </a:prstGeom>
          <a:solidFill>
            <a:srgbClr val="EA22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 cap="all" spc="576">
                <a:solidFill>
                  <a:srgbClr val="EA222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54000" y="876300"/>
            <a:ext cx="12701613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 cap="all" spc="752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Generating Extraordinary Results</a:t>
            </a:r>
            <a:r>
              <a:rPr sz="4500" spc="720">
                <a:latin typeface="Avenir Medium"/>
                <a:ea typeface="Avenir Medium"/>
                <a:cs typeface="Avenir Medium"/>
                <a:sym typeface="Avenir Medium"/>
              </a:rPr>
              <a:t> through Innovation &amp; Creativity</a:t>
            </a:r>
          </a:p>
        </p:txBody>
      </p:sp>
      <p:sp>
        <p:nvSpPr>
          <p:cNvPr id="24" name="Shape 24"/>
          <p:cNvSpPr>
            <a:spLocks noGrp="1"/>
          </p:cNvSpPr>
          <p:nvPr>
            <p:ph type="pic" idx="13"/>
          </p:nvPr>
        </p:nvSpPr>
        <p:spPr>
          <a:xfrm>
            <a:off x="-5665654" y="-4249240"/>
            <a:ext cx="24336107" cy="18252082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>
            <a:lvl1pPr>
              <a:defRPr sz="4500" spc="72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</p:spPr>
        <p:txBody>
          <a:bodyPr/>
          <a:lstStyle>
            <a:lvl1pPr>
              <a:defRPr sz="4500" spc="72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</p:spPr>
        <p:txBody>
          <a:bodyPr/>
          <a:lstStyle>
            <a:lvl1pPr>
              <a:defRPr sz="4500" spc="72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-181829" y="-2631184"/>
            <a:ext cx="18747454" cy="125501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14351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all" spc="992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1pPr>
      <a:lvl2pPr marL="9398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2pPr>
      <a:lvl3pPr marL="14097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3pPr>
      <a:lvl4pPr marL="18796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4pPr>
      <a:lvl5pPr marL="23495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5pPr>
      <a:lvl6pPr marL="28194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6pPr>
      <a:lvl7pPr marL="32893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7pPr>
      <a:lvl8pPr marL="37592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8pPr>
      <a:lvl9pPr marL="4229100" marR="0" indent="-469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venir Light"/>
          <a:ea typeface="Avenir Light"/>
          <a:cs typeface="Avenir Light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@svscs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6673">
              <a:defRPr sz="2300" spc="371"/>
            </a:pPr>
            <a:endParaRPr/>
          </a:p>
        </p:txBody>
      </p:sp>
      <p:pic>
        <p:nvPicPr>
          <p:cNvPr id="152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900000">
            <a:off x="-6184647" y="-13250720"/>
            <a:ext cx="21854287" cy="263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-33512" y="970804"/>
            <a:ext cx="15460325" cy="2262092"/>
          </a:xfrm>
          <a:prstGeom prst="rect">
            <a:avLst/>
          </a:prstGeom>
          <a:solidFill>
            <a:srgbClr val="EA22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 cap="all" spc="576">
                <a:solidFill>
                  <a:srgbClr val="EA222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77799" y="1521955"/>
            <a:ext cx="1254622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cap="all" spc="752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Generating Extraordinary Results</a:t>
            </a:r>
            <a:r>
              <a:rPr spc="720" dirty="0"/>
              <a:t> </a:t>
            </a:r>
          </a:p>
          <a:p>
            <a:pPr>
              <a:defRPr sz="3600" cap="all" spc="72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dirty="0" smtClean="0"/>
              <a:t>T</a:t>
            </a:r>
            <a:r>
              <a:rPr dirty="0" smtClean="0"/>
              <a:t>hrough </a:t>
            </a:r>
            <a:r>
              <a:rPr lang="en-US" dirty="0" smtClean="0"/>
              <a:t>Leadership GROWTH &amp; Skills</a:t>
            </a:r>
            <a:endParaRPr dirty="0"/>
          </a:p>
        </p:txBody>
      </p:sp>
      <p:pic>
        <p:nvPicPr>
          <p:cNvPr id="15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9216" y="3478017"/>
            <a:ext cx="3806368" cy="381356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6311900" y="7708900"/>
            <a:ext cx="6284672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EA222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Leadership &amp; Organizational Development </a:t>
            </a:r>
            <a:br>
              <a:rPr dirty="0"/>
            </a:br>
            <a:r>
              <a:rPr dirty="0"/>
              <a:t>for Individuals, Teams and Organizations</a:t>
            </a:r>
          </a:p>
        </p:txBody>
      </p:sp>
      <p:sp>
        <p:nvSpPr>
          <p:cNvPr id="157" name="Shape 157"/>
          <p:cNvSpPr/>
          <p:nvPr/>
        </p:nvSpPr>
        <p:spPr>
          <a:xfrm>
            <a:off x="202957" y="355600"/>
            <a:ext cx="382079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A222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SVS Consulting Services</a:t>
            </a:r>
          </a:p>
        </p:txBody>
      </p:sp>
      <p:sp>
        <p:nvSpPr>
          <p:cNvPr id="158" name="Shape 158"/>
          <p:cNvSpPr/>
          <p:nvPr/>
        </p:nvSpPr>
        <p:spPr>
          <a:xfrm>
            <a:off x="1213055" y="9353490"/>
            <a:ext cx="97613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EA222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Copyright © 2014-</a:t>
            </a:r>
            <a:r>
              <a:rPr dirty="0" smtClean="0"/>
              <a:t>201</a:t>
            </a:r>
            <a:r>
              <a:rPr lang="en-US" dirty="0" smtClean="0"/>
              <a:t>7</a:t>
            </a:r>
            <a:r>
              <a:rPr dirty="0" smtClean="0"/>
              <a:t> </a:t>
            </a:r>
            <a:r>
              <a:rPr dirty="0"/>
              <a:t>Martin Hall &amp; Suzanne Van Stralen. 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700"/>
            </a:lvl1pPr>
          </a:lstStyle>
          <a:p>
            <a:r>
              <a:rPr lang="en-US" dirty="0" smtClean="0"/>
              <a:t>Our Leadership path is…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0400" y="1304896"/>
            <a:ext cx="11684000" cy="67183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Series of Steps of Leadership Growth and Inquiry </a:t>
            </a:r>
            <a:r>
              <a:rPr lang="en-US" dirty="0"/>
              <a:t>t</a:t>
            </a:r>
            <a:r>
              <a:rPr lang="en-US" dirty="0" smtClean="0"/>
              <a:t>hat Use Pathways to Address the </a:t>
            </a:r>
            <a:r>
              <a:rPr lang="en-US" dirty="0"/>
              <a:t>F</a:t>
            </a:r>
            <a:r>
              <a:rPr lang="en-US" dirty="0" smtClean="0"/>
              <a:t>ollowing </a:t>
            </a:r>
            <a:r>
              <a:rPr lang="en-US" dirty="0"/>
              <a:t>Q</a:t>
            </a:r>
            <a:r>
              <a:rPr lang="en-US" dirty="0" smtClean="0"/>
              <a:t>uestions:</a:t>
            </a:r>
          </a:p>
          <a:p>
            <a:pPr lvl="1"/>
            <a:r>
              <a:rPr lang="en-US" dirty="0" smtClean="0"/>
              <a:t>Where Are </a:t>
            </a:r>
            <a:r>
              <a:rPr lang="en-US" dirty="0"/>
              <a:t>W</a:t>
            </a:r>
            <a:r>
              <a:rPr lang="en-US" dirty="0" smtClean="0"/>
              <a:t>e?</a:t>
            </a:r>
          </a:p>
          <a:p>
            <a:pPr lvl="1"/>
            <a:r>
              <a:rPr lang="en-US" dirty="0" smtClean="0"/>
              <a:t>Where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</a:t>
            </a:r>
            <a:r>
              <a:rPr lang="en-US" dirty="0" smtClean="0"/>
              <a:t>ant to Be?</a:t>
            </a:r>
          </a:p>
          <a:p>
            <a:pPr lvl="1"/>
            <a:r>
              <a:rPr lang="en-US" dirty="0" smtClean="0"/>
              <a:t>How Will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T</a:t>
            </a:r>
            <a:r>
              <a:rPr lang="en-US" dirty="0" smtClean="0"/>
              <a:t>here?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7183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700"/>
            </a:lvl1pPr>
          </a:lstStyle>
          <a:p>
            <a:r>
              <a:rPr lang="en-US" dirty="0" smtClean="0"/>
              <a:t>Our Pathways…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spcBef>
                <a:spcPts val="2100"/>
              </a:spcBef>
              <a:buNone/>
            </a:pPr>
            <a:r>
              <a:rPr lang="en-US" dirty="0" smtClean="0"/>
              <a:t>Our Pathways </a:t>
            </a:r>
            <a:r>
              <a:rPr lang="en-US" dirty="0"/>
              <a:t>address the </a:t>
            </a:r>
            <a:r>
              <a:rPr lang="en-US" dirty="0" smtClean="0"/>
              <a:t>Burning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of </a:t>
            </a:r>
            <a:r>
              <a:rPr lang="en-US" dirty="0" smtClean="0"/>
              <a:t>Our </a:t>
            </a:r>
            <a:r>
              <a:rPr lang="en-US" dirty="0"/>
              <a:t>T</a:t>
            </a:r>
            <a:r>
              <a:rPr lang="en-US" dirty="0" smtClean="0"/>
              <a:t>ime and Offer an Exploration of Values and Beliefs </a:t>
            </a:r>
            <a:r>
              <a:rPr lang="en-US" dirty="0"/>
              <a:t>t</a:t>
            </a:r>
            <a:r>
              <a:rPr lang="en-US" dirty="0" smtClean="0"/>
              <a:t>hat Support </a:t>
            </a:r>
            <a:r>
              <a:rPr lang="en-US" dirty="0"/>
              <a:t>E</a:t>
            </a:r>
            <a:r>
              <a:rPr lang="en-US" dirty="0" smtClean="0"/>
              <a:t>xpanded </a:t>
            </a:r>
            <a:r>
              <a:rPr lang="en-US" dirty="0"/>
              <a:t>T</a:t>
            </a:r>
            <a:r>
              <a:rPr lang="en-US" dirty="0" smtClean="0"/>
              <a:t>hinking and Action.</a:t>
            </a:r>
          </a:p>
          <a:p>
            <a:pPr>
              <a:spcBef>
                <a:spcPts val="2100"/>
              </a:spcBef>
            </a:pPr>
            <a:r>
              <a:rPr lang="en-US" dirty="0" smtClean="0"/>
              <a:t>These Customized Pathways include:</a:t>
            </a:r>
          </a:p>
          <a:p>
            <a:pPr lvl="1">
              <a:spcBef>
                <a:spcPts val="2100"/>
              </a:spcBef>
            </a:pPr>
            <a:r>
              <a:rPr lang="en-US" dirty="0" smtClean="0"/>
              <a:t>Dignity</a:t>
            </a:r>
          </a:p>
          <a:p>
            <a:pPr lvl="1">
              <a:spcBef>
                <a:spcPts val="2100"/>
              </a:spcBef>
            </a:pPr>
            <a:r>
              <a:rPr lang="en-US" dirty="0" smtClean="0"/>
              <a:t>Diversity/Inclusion</a:t>
            </a:r>
          </a:p>
          <a:p>
            <a:pPr lvl="1">
              <a:spcBef>
                <a:spcPts val="2100"/>
              </a:spcBef>
            </a:pPr>
            <a:r>
              <a:rPr lang="en-US" dirty="0" smtClean="0"/>
              <a:t>Teaming</a:t>
            </a:r>
          </a:p>
          <a:p>
            <a:pPr lvl="1">
              <a:spcBef>
                <a:spcPts val="2100"/>
              </a:spcBef>
            </a:pPr>
            <a:r>
              <a:rPr lang="en-US" dirty="0" smtClean="0"/>
              <a:t>Creativity/Innovation</a:t>
            </a:r>
          </a:p>
          <a:p>
            <a:pPr lvl="1">
              <a:spcBef>
                <a:spcPts val="2100"/>
              </a:spcBef>
            </a:pPr>
            <a:r>
              <a:rPr lang="en-US" dirty="0" smtClean="0"/>
              <a:t>Thriving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471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00291" y="1785599"/>
            <a:ext cx="5410200" cy="29845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6200" cap="none" spc="0"/>
            </a:lvl1pPr>
          </a:lstStyle>
          <a:p>
            <a:r>
              <a:rPr lang="en-US" dirty="0" smtClean="0"/>
              <a:t>Join Us in Creating Your Roadmap</a:t>
            </a:r>
            <a:endParaRPr dirty="0"/>
          </a:p>
        </p:txBody>
      </p:sp>
      <p:pic>
        <p:nvPicPr>
          <p:cNvPr id="174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900000">
            <a:off x="10795252" y="-6037122"/>
            <a:ext cx="21854287" cy="26392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083732" y="1083734"/>
            <a:ext cx="11270829" cy="1408854"/>
          </a:xfrm>
          <a:prstGeom prst="rect">
            <a:avLst/>
          </a:prstGeom>
        </p:spPr>
        <p:txBody>
          <a:bodyPr/>
          <a:lstStyle>
            <a:lvl1pPr>
              <a:defRPr sz="3400" spc="700"/>
            </a:lvl1pPr>
          </a:lstStyle>
          <a:p>
            <a:r>
              <a:rPr dirty="0"/>
              <a:t>Personal Leadership Path for </a:t>
            </a:r>
            <a:r>
              <a:rPr lang="en-US" dirty="0" smtClean="0"/>
              <a:t>managing complexity</a:t>
            </a:r>
            <a:endParaRPr dirty="0"/>
          </a:p>
        </p:txBody>
      </p:sp>
      <p:sp>
        <p:nvSpPr>
          <p:cNvPr id="204" name="Shape 204"/>
          <p:cNvSpPr/>
          <p:nvPr/>
        </p:nvSpPr>
        <p:spPr>
          <a:xfrm>
            <a:off x="4483946" y="4181404"/>
            <a:ext cx="1656915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Who Am I?</a:t>
            </a:r>
          </a:p>
        </p:txBody>
      </p:sp>
      <p:sp>
        <p:nvSpPr>
          <p:cNvPr id="205" name="Shape 205"/>
          <p:cNvSpPr/>
          <p:nvPr/>
        </p:nvSpPr>
        <p:spPr>
          <a:xfrm>
            <a:off x="6935893" y="3901440"/>
            <a:ext cx="1904341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Who Do I </a:t>
            </a:r>
            <a:endParaRPr sz="2800">
              <a:solidFill>
                <a:srgbClr val="EA2224"/>
              </a:solidFill>
            </a:endParaRPr>
          </a:p>
          <a:p>
            <a: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Want To Be?</a:t>
            </a:r>
          </a:p>
        </p:txBody>
      </p:sp>
      <p:sp>
        <p:nvSpPr>
          <p:cNvPr id="206" name="Shape 206"/>
          <p:cNvSpPr/>
          <p:nvPr/>
        </p:nvSpPr>
        <p:spPr>
          <a:xfrm>
            <a:off x="9753600" y="4009814"/>
            <a:ext cx="1704354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Do I </a:t>
            </a:r>
            <a:endParaRPr sz="2800">
              <a:solidFill>
                <a:srgbClr val="EA2224"/>
              </a:solidFill>
            </a:endParaRPr>
          </a:p>
          <a:p>
            <a: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Get There?</a:t>
            </a:r>
          </a:p>
        </p:txBody>
      </p:sp>
      <p:sp>
        <p:nvSpPr>
          <p:cNvPr id="207" name="Shape 207"/>
          <p:cNvSpPr/>
          <p:nvPr/>
        </p:nvSpPr>
        <p:spPr>
          <a:xfrm>
            <a:off x="9137226" y="6775592"/>
            <a:ext cx="2133630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Skills and </a:t>
            </a:r>
          </a:p>
          <a:p>
            <a: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Competencies</a:t>
            </a:r>
          </a:p>
        </p:txBody>
      </p:sp>
      <p:sp>
        <p:nvSpPr>
          <p:cNvPr id="208" name="Shape 208"/>
          <p:cNvSpPr/>
          <p:nvPr/>
        </p:nvSpPr>
        <p:spPr>
          <a:xfrm>
            <a:off x="4767819" y="7261014"/>
            <a:ext cx="3018927" cy="81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Action Plan and Strategy Statement</a:t>
            </a:r>
          </a:p>
        </p:txBody>
      </p:sp>
      <p:sp>
        <p:nvSpPr>
          <p:cNvPr id="209" name="Shape 209"/>
          <p:cNvSpPr/>
          <p:nvPr/>
        </p:nvSpPr>
        <p:spPr>
          <a:xfrm>
            <a:off x="3793066" y="4226559"/>
            <a:ext cx="650241" cy="433494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6285653" y="4226559"/>
            <a:ext cx="650241" cy="433494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9024350" y="4226559"/>
            <a:ext cx="650241" cy="433494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0187092" y="5310292"/>
            <a:ext cx="541868" cy="54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7911252" y="7477759"/>
            <a:ext cx="650241" cy="541868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576320" y="7477759"/>
            <a:ext cx="650241" cy="541868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17" name="Group 217"/>
          <p:cNvGrpSpPr/>
          <p:nvPr/>
        </p:nvGrpSpPr>
        <p:grpSpPr>
          <a:xfrm>
            <a:off x="3251200" y="8128000"/>
            <a:ext cx="1300481" cy="975361"/>
            <a:chOff x="0" y="0"/>
            <a:chExt cx="1300480" cy="975360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1300481" cy="975361"/>
            </a:xfrm>
            <a:prstGeom prst="diamond">
              <a:avLst/>
            </a:prstGeom>
            <a:solidFill>
              <a:srgbClr val="98C4F0"/>
            </a:solidFill>
            <a:ln w="9525" cap="flat">
              <a:solidFill>
                <a:srgbClr val="2ECBCB"/>
              </a:solidFill>
              <a:prstDash val="solid"/>
              <a:miter lim="800000"/>
            </a:ln>
            <a:effectLst>
              <a:outerShdw blurRad="38100" dist="23000" dir="5400000" rotWithShape="0">
                <a:srgbClr val="808080">
                  <a:alpha val="34998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EA222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25120" y="330983"/>
              <a:ext cx="650241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App</a:t>
              </a: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4118187" y="3142826"/>
            <a:ext cx="1327574" cy="975362"/>
            <a:chOff x="0" y="0"/>
            <a:chExt cx="1327573" cy="975360"/>
          </a:xfrm>
        </p:grpSpPr>
        <p:sp>
          <p:nvSpPr>
            <p:cNvPr id="218" name="Shape 218"/>
            <p:cNvSpPr/>
            <p:nvPr/>
          </p:nvSpPr>
          <p:spPr>
            <a:xfrm>
              <a:off x="0" y="0"/>
              <a:ext cx="1327574" cy="975361"/>
            </a:xfrm>
            <a:prstGeom prst="diamond">
              <a:avLst/>
            </a:prstGeom>
            <a:solidFill>
              <a:srgbClr val="98C4F0"/>
            </a:solidFill>
            <a:ln w="9525" cap="flat">
              <a:solidFill>
                <a:srgbClr val="2ECBCB"/>
              </a:solidFill>
              <a:prstDash val="solid"/>
              <a:miter lim="800000"/>
            </a:ln>
            <a:effectLst>
              <a:outerShdw blurRad="38100" dist="23000" dir="5400000" rotWithShape="0">
                <a:srgbClr val="808080">
                  <a:alpha val="34998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EA222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331892" y="330983"/>
              <a:ext cx="663788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App</a:t>
              </a:r>
            </a:p>
          </p:txBody>
        </p:sp>
      </p:grpSp>
      <p:sp>
        <p:nvSpPr>
          <p:cNvPr id="221" name="Shape 221"/>
          <p:cNvSpPr/>
          <p:nvPr/>
        </p:nvSpPr>
        <p:spPr>
          <a:xfrm>
            <a:off x="216747" y="5891096"/>
            <a:ext cx="3251201" cy="32122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90544" y="7077578"/>
            <a:ext cx="199887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Extraordinary</a:t>
            </a:r>
          </a:p>
          <a:p>
            <a:pPr algn="ctr"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 Results</a:t>
            </a:r>
            <a:endParaRPr dirty="0"/>
          </a:p>
        </p:txBody>
      </p:sp>
      <p:sp>
        <p:nvSpPr>
          <p:cNvPr id="223" name="Shape 223"/>
          <p:cNvSpPr/>
          <p:nvPr/>
        </p:nvSpPr>
        <p:spPr>
          <a:xfrm>
            <a:off x="1382163" y="3364431"/>
            <a:ext cx="1907426" cy="140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Readiness</a:t>
            </a:r>
            <a:endParaRPr sz="2800" dirty="0">
              <a:solidFill>
                <a:srgbClr val="EA2224"/>
              </a:solidFill>
            </a:endParaRPr>
          </a:p>
          <a:p>
            <a:pPr>
              <a:defRPr sz="22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Growth and Self-Discovery</a:t>
            </a:r>
          </a:p>
        </p:txBody>
      </p:sp>
      <p:sp>
        <p:nvSpPr>
          <p:cNvPr id="224" name="Shape 224"/>
          <p:cNvSpPr/>
          <p:nvPr/>
        </p:nvSpPr>
        <p:spPr>
          <a:xfrm>
            <a:off x="5527297" y="5313078"/>
            <a:ext cx="3323450" cy="572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Face to Face</a:t>
            </a:r>
          </a:p>
        </p:txBody>
      </p:sp>
      <p:sp>
        <p:nvSpPr>
          <p:cNvPr id="225" name="Shape 225"/>
          <p:cNvSpPr/>
          <p:nvPr/>
        </p:nvSpPr>
        <p:spPr>
          <a:xfrm>
            <a:off x="5743787" y="3576320"/>
            <a:ext cx="6177280" cy="1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A2224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 flipH="1">
            <a:off x="11921067" y="3576319"/>
            <a:ext cx="1" cy="5093548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A2224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H="1" flipV="1">
            <a:off x="4768427" y="8669866"/>
            <a:ext cx="7152641" cy="1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A2224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 flipV="1">
            <a:off x="3522133" y="5689600"/>
            <a:ext cx="541868" cy="54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EA2224"/>
            </a:solidFill>
            <a:miter/>
          </a:ln>
        </p:spPr>
        <p:txBody>
          <a:bodyPr lIns="50800" tIns="50800" rIns="50800" bIns="50800" anchor="ctr"/>
          <a:lstStyle/>
          <a:p>
            <a:pPr>
              <a:defRPr sz="2500">
                <a:solidFill>
                  <a:srgbClr val="EA22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7307926" y="3078114"/>
            <a:ext cx="2668481" cy="449354"/>
          </a:xfrm>
          <a:prstGeom prst="rect">
            <a:avLst/>
          </a:prstGeom>
          <a:solidFill>
            <a:srgbClr val="98C4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Tracking Progress</a:t>
            </a:r>
          </a:p>
        </p:txBody>
      </p:sp>
      <p:sp>
        <p:nvSpPr>
          <p:cNvPr id="231" name="Shape 231"/>
          <p:cNvSpPr/>
          <p:nvPr/>
        </p:nvSpPr>
        <p:spPr>
          <a:xfrm>
            <a:off x="5578969" y="6714632"/>
            <a:ext cx="2478142" cy="36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Passion for the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1" y="2374759"/>
            <a:ext cx="3832566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Light"/>
                <a:ea typeface="Avenir Light"/>
                <a:cs typeface="Avenir Light"/>
                <a:sym typeface="Avenir Light"/>
              </a:rPr>
              <a:t>Hybrid</a:t>
            </a:r>
            <a:r>
              <a:rPr kumimoji="0" lang="en-US" sz="2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Light"/>
                <a:ea typeface="Avenir Light"/>
                <a:cs typeface="Avenir Light"/>
                <a:sym typeface="Avenir Light"/>
              </a:rPr>
              <a:t> Learning Program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Light"/>
              <a:ea typeface="Avenir Light"/>
              <a:cs typeface="Avenir Light"/>
              <a:sym typeface="Avenir Light"/>
            </a:endParaRPr>
          </a:p>
        </p:txBody>
      </p:sp>
      <p:pic>
        <p:nvPicPr>
          <p:cNvPr id="3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837" y="8512462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6673">
              <a:defRPr sz="2300" spc="371"/>
            </a:pPr>
            <a:endParaRPr/>
          </a:p>
        </p:txBody>
      </p:sp>
      <p:pic>
        <p:nvPicPr>
          <p:cNvPr id="234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900000">
            <a:off x="-6184647" y="-13250720"/>
            <a:ext cx="21854287" cy="263920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Group 237"/>
          <p:cNvGrpSpPr/>
          <p:nvPr/>
        </p:nvGrpSpPr>
        <p:grpSpPr>
          <a:xfrm>
            <a:off x="-33512" y="970803"/>
            <a:ext cx="15460325" cy="2839641"/>
            <a:chOff x="0" y="0"/>
            <a:chExt cx="15460324" cy="2839639"/>
          </a:xfrm>
        </p:grpSpPr>
        <p:sp>
          <p:nvSpPr>
            <p:cNvPr id="235" name="Shape 235"/>
            <p:cNvSpPr/>
            <p:nvPr/>
          </p:nvSpPr>
          <p:spPr>
            <a:xfrm>
              <a:off x="0" y="-1"/>
              <a:ext cx="15460325" cy="2839641"/>
            </a:xfrm>
            <a:prstGeom prst="rect">
              <a:avLst/>
            </a:prstGeom>
            <a:solidFill>
              <a:srgbClr val="EA222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 cap="all" spc="576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0" y="124419"/>
              <a:ext cx="15460325" cy="259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3600" cap="all" spc="576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Contact Information:</a:t>
              </a:r>
            </a:p>
            <a:p>
              <a:pPr algn="ctr">
                <a:defRPr sz="3600" cap="all" spc="576">
                  <a:ln w="18415">
                    <a:solidFill>
                      <a:srgbClr val="FFFFFF"/>
                    </a:solidFill>
                  </a:ln>
                  <a:solidFill>
                    <a:srgbClr val="F2F2F2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rPr u="sng">
                  <a:ln w="18415">
                    <a:solidFill>
                      <a:srgbClr val="0000FF"/>
                    </a:solidFill>
                  </a:ln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3"/>
                </a:rPr>
                <a:t>suzanne@svscs.com</a:t>
              </a:r>
            </a:p>
            <a:p>
              <a:pPr algn="ctr">
                <a:defRPr sz="3600" cap="all" spc="576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(707) 738-9539</a:t>
              </a:r>
              <a:endParaRPr>
                <a:solidFill>
                  <a:srgbClr val="EA2224"/>
                </a:solidFill>
              </a:endParaRPr>
            </a:p>
            <a:p>
              <a:pPr algn="ctr">
                <a:defRPr sz="3600" cap="all" spc="576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http://www.svscs.com/</a:t>
              </a:r>
            </a:p>
          </p:txBody>
        </p:sp>
      </p:grpSp>
      <p:pic>
        <p:nvPicPr>
          <p:cNvPr id="23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9216" y="3478017"/>
            <a:ext cx="3806368" cy="38135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6311900" y="7708900"/>
            <a:ext cx="6284672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EA222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Leadership &amp; Organizational Development </a:t>
            </a:r>
            <a:br/>
            <a:r>
              <a:t>for Individuals, Teams and Organizations</a:t>
            </a:r>
          </a:p>
        </p:txBody>
      </p:sp>
      <p:sp>
        <p:nvSpPr>
          <p:cNvPr id="240" name="Shape 240"/>
          <p:cNvSpPr/>
          <p:nvPr/>
        </p:nvSpPr>
        <p:spPr>
          <a:xfrm>
            <a:off x="202957" y="355600"/>
            <a:ext cx="382079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A222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SVS Consulting Services</a:t>
            </a:r>
          </a:p>
        </p:txBody>
      </p:sp>
      <p:sp>
        <p:nvSpPr>
          <p:cNvPr id="241" name="Shape 241"/>
          <p:cNvSpPr/>
          <p:nvPr/>
        </p:nvSpPr>
        <p:spPr>
          <a:xfrm>
            <a:off x="1213055" y="9353490"/>
            <a:ext cx="97613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EA222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Copyright © 2014-</a:t>
            </a:r>
            <a:r>
              <a:rPr dirty="0" smtClean="0"/>
              <a:t>201</a:t>
            </a:r>
            <a:r>
              <a:rPr lang="en-US" dirty="0" smtClean="0"/>
              <a:t>7</a:t>
            </a:r>
            <a:r>
              <a:rPr dirty="0" smtClean="0"/>
              <a:t> </a:t>
            </a:r>
            <a:r>
              <a:rPr dirty="0"/>
              <a:t>Martin Hall &amp; Suzanne Van Stralen. 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16" y="2854688"/>
            <a:ext cx="6030609" cy="6030609"/>
          </a:xfrm>
          <a:prstGeom prst="rect">
            <a:avLst/>
          </a:prstGeom>
        </p:spPr>
      </p:pic>
      <p:sp>
        <p:nvSpPr>
          <p:cNvPr id="9" name="Shape 200"/>
          <p:cNvSpPr>
            <a:spLocks noGrp="1"/>
          </p:cNvSpPr>
          <p:nvPr>
            <p:ph type="title"/>
          </p:nvPr>
        </p:nvSpPr>
        <p:spPr>
          <a:xfrm>
            <a:off x="660400" y="773937"/>
            <a:ext cx="11684000" cy="1422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700"/>
            </a:lvl1pPr>
          </a:lstStyle>
          <a:p>
            <a:pPr algn="ctr" hangingPunct="0"/>
            <a:r>
              <a:rPr lang="en-US" sz="4800" b="1" cap="none" spc="0" dirty="0" smtClean="0">
                <a:sym typeface="Avenir Light"/>
              </a:rPr>
              <a:t>WHAT BURNING QUESTIONS FRAME OUR WORK?</a:t>
            </a:r>
            <a:endParaRPr lang="en-US" sz="4800" b="1" cap="none" spc="0" dirty="0">
              <a:sym typeface="Avenir Light"/>
            </a:endParaRPr>
          </a:p>
        </p:txBody>
      </p:sp>
      <p:pic>
        <p:nvPicPr>
          <p:cNvPr id="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5678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700"/>
            </a:lvl1pPr>
          </a:lstStyle>
          <a:p>
            <a:r>
              <a:rPr lang="en-US" dirty="0" smtClean="0"/>
              <a:t>HOW DO WE DEVELOP FRESH THINKING AND NEW SKILLS?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</a:t>
            </a:r>
            <a:r>
              <a:rPr lang="en-US" dirty="0" smtClean="0"/>
              <a:t>Creative and </a:t>
            </a:r>
            <a:r>
              <a:rPr lang="en-US" dirty="0"/>
              <a:t>I</a:t>
            </a:r>
            <a:r>
              <a:rPr lang="en-US" dirty="0" smtClean="0"/>
              <a:t>nnovative </a:t>
            </a:r>
            <a:r>
              <a:rPr lang="en-US" dirty="0"/>
              <a:t>T</a:t>
            </a:r>
            <a:r>
              <a:rPr lang="en-US" dirty="0" smtClean="0"/>
              <a:t>hinking </a:t>
            </a:r>
            <a:r>
              <a:rPr lang="en-US" dirty="0"/>
              <a:t>for O</a:t>
            </a:r>
            <a:r>
              <a:rPr lang="en-US" dirty="0" smtClean="0"/>
              <a:t>rganizations, Schools and Communities</a:t>
            </a:r>
            <a:endParaRPr lang="en-US" dirty="0"/>
          </a:p>
          <a:p>
            <a:r>
              <a:rPr lang="en-US" dirty="0" smtClean="0"/>
              <a:t>Shift </a:t>
            </a:r>
            <a:r>
              <a:rPr lang="en-US" dirty="0"/>
              <a:t>O</a:t>
            </a:r>
            <a:r>
              <a:rPr lang="en-US" dirty="0" smtClean="0"/>
              <a:t>rganizational </a:t>
            </a:r>
            <a:r>
              <a:rPr lang="en-US" dirty="0"/>
              <a:t>C</a:t>
            </a:r>
            <a:r>
              <a:rPr lang="en-US" dirty="0" smtClean="0"/>
              <a:t>ulture to be More </a:t>
            </a:r>
            <a:r>
              <a:rPr lang="en-US" dirty="0"/>
              <a:t>A</a:t>
            </a:r>
            <a:r>
              <a:rPr lang="en-US" dirty="0" smtClean="0"/>
              <a:t>gile and Adaptive</a:t>
            </a:r>
          </a:p>
          <a:p>
            <a:r>
              <a:rPr lang="en-US" dirty="0" smtClean="0"/>
              <a:t>Focus on Mindsets, Beliefs, Skills and Behaviors for Personal, Team, and Current Challenges</a:t>
            </a:r>
          </a:p>
        </p:txBody>
      </p:sp>
      <p:pic>
        <p:nvPicPr>
          <p:cNvPr id="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9328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60400" y="609600"/>
            <a:ext cx="5907731" cy="1422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700"/>
            </a:lvl1pPr>
          </a:lstStyle>
          <a:p>
            <a:r>
              <a:rPr lang="en-US" dirty="0" smtClean="0"/>
              <a:t>HOW DO WE manage greater complexity?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0400" y="3035300"/>
            <a:ext cx="5629925" cy="67183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People need an expanded lens to get more information to make better decisions and take more effective action.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26" y="-9832"/>
            <a:ext cx="12001747" cy="9753600"/>
          </a:xfrm>
          <a:prstGeom prst="rect">
            <a:avLst/>
          </a:prstGeom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4517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60400" y="609600"/>
            <a:ext cx="5907731" cy="1422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700"/>
            </a:lvl1pPr>
          </a:lstStyle>
          <a:p>
            <a:r>
              <a:rPr lang="en-US" dirty="0" smtClean="0"/>
              <a:t>HOW DO WE build Career Readiness and Workplace Skills?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0400" y="3830000"/>
            <a:ext cx="5629925" cy="592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60400" y="5108243"/>
            <a:ext cx="6418826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Personal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 Leadership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P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ath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T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hrough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S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elf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D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iscovery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P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rocess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baseline="0" dirty="0" smtClean="0">
                <a:solidFill>
                  <a:srgbClr val="FFFFFF"/>
                </a:solidFill>
                <a:latin typeface="Avenir Medium"/>
              </a:rPr>
              <a:t>Self-Branding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D</a:t>
            </a:r>
            <a:r>
              <a:rPr lang="en-US" sz="3200" dirty="0" smtClean="0">
                <a:solidFill>
                  <a:srgbClr val="FFFFFF"/>
                </a:solidFill>
                <a:latin typeface="Avenir Medium"/>
              </a:rPr>
              <a:t>igital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E</a:t>
            </a:r>
            <a:r>
              <a:rPr lang="en-US" sz="3200" dirty="0" smtClean="0">
                <a:solidFill>
                  <a:srgbClr val="FFFFFF"/>
                </a:solidFill>
                <a:latin typeface="Avenir Medium"/>
              </a:rPr>
              <a:t>mblem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Workplace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 Skills and Competencies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baseline="0" dirty="0" smtClean="0">
                <a:solidFill>
                  <a:srgbClr val="FFFFFF"/>
                </a:solidFill>
                <a:latin typeface="Avenir Medium"/>
              </a:rPr>
              <a:t>Action Plan</a:t>
            </a:r>
            <a:r>
              <a:rPr lang="en-US" sz="3200" dirty="0" smtClean="0">
                <a:solidFill>
                  <a:srgbClr val="FFFFFF"/>
                </a:solidFill>
                <a:latin typeface="Avenir Medium"/>
              </a:rPr>
              <a:t> and Strategy Statement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sym typeface="Avenir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66" y="0"/>
            <a:ext cx="13155266" cy="9753600"/>
          </a:xfrm>
          <a:prstGeom prst="rect">
            <a:avLst/>
          </a:prstGeom>
        </p:spPr>
      </p:pic>
      <p:pic>
        <p:nvPicPr>
          <p:cNvPr id="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5200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666" r="16666"/>
          <a:stretch>
            <a:fillRect/>
          </a:stretch>
        </p:blipFill>
        <p:spPr>
          <a:xfrm>
            <a:off x="6597932" y="-361950"/>
            <a:ext cx="6851368" cy="10277051"/>
          </a:xfrm>
          <a:prstGeom prst="rect">
            <a:avLst/>
          </a:prstGeom>
        </p:spPr>
      </p:pic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546100" y="717208"/>
            <a:ext cx="5410200" cy="2984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200" cap="none" spc="0"/>
            </a:lvl1pPr>
          </a:lstStyle>
          <a:p>
            <a:r>
              <a:rPr lang="en-US" dirty="0" smtClean="0"/>
              <a:t>How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N</a:t>
            </a:r>
            <a:r>
              <a:rPr lang="en-US" dirty="0" smtClean="0"/>
              <a:t>avigate the Future?</a:t>
            </a:r>
            <a:br>
              <a:rPr lang="en-US" dirty="0" smtClean="0"/>
            </a:br>
            <a:endParaRPr dirty="0"/>
          </a:p>
        </p:txBody>
      </p:sp>
      <p:pic>
        <p:nvPicPr>
          <p:cNvPr id="170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8450" y="7753350"/>
            <a:ext cx="9271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46100" y="4674638"/>
            <a:ext cx="5248142" cy="3549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dirty="0">
                <a:solidFill>
                  <a:srgbClr val="FFFFFF"/>
                </a:solidFill>
                <a:latin typeface="Avenir Medium"/>
              </a:rPr>
              <a:t>H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ybrid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 Learning </a:t>
            </a:r>
            <a:r>
              <a:rPr lang="en-US" sz="3200" dirty="0">
                <a:solidFill>
                  <a:srgbClr val="FFFFFF"/>
                </a:solidFill>
                <a:latin typeface="Avenir Medium"/>
              </a:rPr>
              <a:t>P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sym typeface="Avenir Light"/>
              </a:rPr>
              <a:t>rogram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dirty="0" smtClean="0">
                <a:solidFill>
                  <a:srgbClr val="FFFFFF"/>
                </a:solidFill>
                <a:latin typeface="Avenir Medium"/>
              </a:rPr>
              <a:t>Inquiry and Action Research</a:t>
            </a:r>
            <a:endParaRPr lang="en-US" sz="3200" baseline="0" dirty="0" smtClean="0">
              <a:solidFill>
                <a:srgbClr val="FFFFFF"/>
              </a:solidFill>
              <a:latin typeface="Avenir Medium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baseline="0" dirty="0" smtClean="0">
                <a:solidFill>
                  <a:srgbClr val="FFFFFF"/>
                </a:solidFill>
                <a:latin typeface="Avenir Medium"/>
              </a:rPr>
              <a:t>Our</a:t>
            </a:r>
            <a:r>
              <a:rPr lang="en-US" sz="3200" dirty="0" smtClean="0">
                <a:solidFill>
                  <a:srgbClr val="FFFFFF"/>
                </a:solidFill>
                <a:latin typeface="Avenir Medium"/>
              </a:rPr>
              <a:t> Leadership Path, Beliefs, Pathways and Skills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baseline="0" dirty="0" smtClean="0">
                <a:solidFill>
                  <a:srgbClr val="FFFFFF"/>
                </a:solidFill>
                <a:latin typeface="Avenir Medium"/>
              </a:rPr>
              <a:t>Coaching and Mentoring</a:t>
            </a:r>
          </a:p>
        </p:txBody>
      </p:sp>
      <p:pic>
        <p:nvPicPr>
          <p:cNvPr id="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16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1829" y="-2631184"/>
            <a:ext cx="18747454" cy="12550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28" y="3934188"/>
            <a:ext cx="6301994" cy="486972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3276600" y="7959199"/>
            <a:ext cx="310268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9C7E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For </a:t>
            </a:r>
            <a:r>
              <a:rPr lang="en-US" dirty="0" smtClean="0"/>
              <a:t>Adults &amp; </a:t>
            </a:r>
            <a:r>
              <a:rPr dirty="0" smtClean="0"/>
              <a:t>You</a:t>
            </a:r>
            <a:r>
              <a:rPr lang="en-US" dirty="0" smtClean="0"/>
              <a:t>th</a:t>
            </a:r>
            <a:endParaRPr dirty="0"/>
          </a:p>
        </p:txBody>
      </p:sp>
      <p:pic>
        <p:nvPicPr>
          <p:cNvPr id="165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4382" y="162935"/>
            <a:ext cx="769436" cy="1528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700"/>
            </a:lvl1pPr>
          </a:lstStyle>
          <a:p>
            <a:r>
              <a:rPr lang="en-US" dirty="0" smtClean="0"/>
              <a:t>THE COMPASS SERIES IS…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Transformative Leadership Learning Program</a:t>
            </a:r>
          </a:p>
          <a:p>
            <a:r>
              <a:rPr lang="en-US" dirty="0" smtClean="0"/>
              <a:t>Customizable Hybrid </a:t>
            </a:r>
            <a:r>
              <a:rPr lang="en-US" dirty="0"/>
              <a:t>L</a:t>
            </a:r>
            <a:r>
              <a:rPr lang="en-US" dirty="0" smtClean="0"/>
              <a:t>earning </a:t>
            </a:r>
          </a:p>
          <a:p>
            <a:r>
              <a:rPr lang="en-US" dirty="0" smtClean="0"/>
              <a:t>Leadership Path to Unlock </a:t>
            </a:r>
            <a:r>
              <a:rPr lang="en-US" dirty="0"/>
              <a:t>A</a:t>
            </a:r>
            <a:r>
              <a:rPr lang="en-US" dirty="0" smtClean="0"/>
              <a:t>gility and Flexibility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5567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143388" y="834284"/>
            <a:ext cx="12700100" cy="1025922"/>
          </a:xfrm>
          <a:prstGeom prst="rect">
            <a:avLst/>
          </a:prstGeom>
        </p:spPr>
        <p:txBody>
          <a:bodyPr anchor="ctr"/>
          <a:lstStyle/>
          <a:p>
            <a:pPr defTabSz="519937">
              <a:defRPr sz="5340" cap="none" spc="0">
                <a:solidFill>
                  <a:srgbClr val="FFFFFF"/>
                </a:solidFill>
              </a:defRPr>
            </a:pPr>
            <a:r>
              <a:rPr lang="en-US" dirty="0" smtClean="0">
                <a:latin typeface="Avenir Medium"/>
              </a:rPr>
              <a:t>OUR LEADERSHIP PATH</a:t>
            </a:r>
            <a:endParaRPr dirty="0">
              <a:latin typeface="Avenir Medium"/>
            </a:endParaRPr>
          </a:p>
        </p:txBody>
      </p:sp>
      <p:pic>
        <p:nvPicPr>
          <p:cNvPr id="3" name="Picture 2" descr="Leadership Pat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8" y="2728671"/>
            <a:ext cx="12700100" cy="2672786"/>
          </a:xfrm>
          <a:prstGeom prst="rect">
            <a:avLst/>
          </a:prstGeom>
        </p:spPr>
      </p:pic>
      <p:sp>
        <p:nvSpPr>
          <p:cNvPr id="6" name="Shape 197"/>
          <p:cNvSpPr>
            <a:spLocks noGrp="1"/>
          </p:cNvSpPr>
          <p:nvPr>
            <p:ph type="body" sz="quarter" idx="1"/>
          </p:nvPr>
        </p:nvSpPr>
        <p:spPr>
          <a:xfrm>
            <a:off x="143388" y="5911131"/>
            <a:ext cx="12700100" cy="102592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defTabSz="519937">
              <a:defRPr sz="5340" cap="none" spc="0">
                <a:solidFill>
                  <a:srgbClr val="FFFFFF"/>
                </a:solidFill>
              </a:defRPr>
            </a:pPr>
            <a:r>
              <a:rPr lang="en-US" dirty="0" smtClean="0"/>
              <a:t>Each of the Five Steps Represents a Worldview and is </a:t>
            </a:r>
            <a:r>
              <a:rPr lang="en-US" dirty="0"/>
              <a:t>A</a:t>
            </a:r>
            <a:r>
              <a:rPr lang="en-US" dirty="0" smtClean="0"/>
              <a:t>ssociated with Specific </a:t>
            </a:r>
            <a:r>
              <a:rPr lang="en-US" dirty="0"/>
              <a:t>S</a:t>
            </a:r>
            <a:r>
              <a:rPr lang="en-US" dirty="0" smtClean="0"/>
              <a:t>kills and Behaviors</a:t>
            </a:r>
            <a:endParaRPr dirty="0"/>
          </a:p>
        </p:txBody>
      </p:sp>
      <p:pic>
        <p:nvPicPr>
          <p:cNvPr id="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5" y="8571800"/>
            <a:ext cx="1179569" cy="11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222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222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380</Words>
  <Application>Microsoft Macintosh PowerPoint</Application>
  <PresentationFormat>Custom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Avenir Heavy</vt:lpstr>
      <vt:lpstr>Avenir Light</vt:lpstr>
      <vt:lpstr>Avenir Medium</vt:lpstr>
      <vt:lpstr>Lucida Grande</vt:lpstr>
      <vt:lpstr>New_Template1</vt:lpstr>
      <vt:lpstr>PowerPoint Presentation</vt:lpstr>
      <vt:lpstr>WHAT BURNING QUESTIONS FRAME OUR WORK?</vt:lpstr>
      <vt:lpstr>HOW DO WE DEVELOP FRESH THINKING AND NEW SKILLS?</vt:lpstr>
      <vt:lpstr>HOW DO WE manage greater complexity?</vt:lpstr>
      <vt:lpstr>HOW DO WE build Career Readiness and Workplace Skills?</vt:lpstr>
      <vt:lpstr>How Do We Navigate the Future? </vt:lpstr>
      <vt:lpstr>PowerPoint Presentation</vt:lpstr>
      <vt:lpstr>THE COMPASS SERIES IS…</vt:lpstr>
      <vt:lpstr>PowerPoint Presentation</vt:lpstr>
      <vt:lpstr>Our Leadership path is…</vt:lpstr>
      <vt:lpstr>Our Pathways…</vt:lpstr>
      <vt:lpstr>Join Us in Creating Your Roadmap</vt:lpstr>
      <vt:lpstr>Personal Leadership Path for managing complexity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Hall</dc:creator>
  <cp:lastModifiedBy>Martin Hall</cp:lastModifiedBy>
  <cp:revision>73</cp:revision>
  <dcterms:modified xsi:type="dcterms:W3CDTF">2017-12-28T01:14:42Z</dcterms:modified>
</cp:coreProperties>
</file>